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7" r:id="rId9"/>
    <p:sldId id="269" r:id="rId10"/>
    <p:sldId id="263" r:id="rId11"/>
    <p:sldId id="264" r:id="rId12"/>
    <p:sldId id="266" r:id="rId13"/>
    <p:sldId id="265" r:id="rId1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2">
        <a:schemeClr val="bg1"/>
      </p:bgRef>
    </p:bg>
    <p:spTree>
      <p:nvGrpSpPr>
        <p:cNvPr id="1" name=""/>
        <p:cNvGrpSpPr/>
        <p:nvPr/>
      </p:nvGrpSpPr>
      <p:grpSpPr>
        <a:xfrm>
          <a:off x="0" y="0"/>
          <a:ext cx="0" cy="0"/>
          <a:chOff x="0" y="0"/>
          <a:chExt cx="0" cy="0"/>
        </a:xfrm>
      </p:grpSpPr>
      <p:sp>
        <p:nvSpPr>
          <p:cNvPr id="8" name="Prostokąt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Łącznik prosty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ytuł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pl-PL" smtClean="0"/>
              <a:t>Kliknij, aby edytować styl</a:t>
            </a:r>
            <a:endParaRPr kumimoji="0" lang="en-US"/>
          </a:p>
        </p:txBody>
      </p:sp>
      <p:sp>
        <p:nvSpPr>
          <p:cNvPr id="25" name="Podtytuł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sp>
        <p:nvSpPr>
          <p:cNvPr id="31" name="Symbol zastępczy daty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6A433118-2066-4304-8DDB-ADC697EB301F}" type="datetimeFigureOut">
              <a:rPr lang="pl-PL" smtClean="0"/>
              <a:pPr/>
              <a:t>2018-01-10</a:t>
            </a:fld>
            <a:endParaRPr lang="pl-PL"/>
          </a:p>
        </p:txBody>
      </p:sp>
      <p:sp>
        <p:nvSpPr>
          <p:cNvPr id="18" name="Symbol zastępczy stopki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pl-PL"/>
          </a:p>
        </p:txBody>
      </p:sp>
      <p:sp>
        <p:nvSpPr>
          <p:cNvPr id="29" name="Symbol zastępczy numeru slajdu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59B1FB6-FA66-4964-91D6-EB800ACD586C}"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6A433118-2066-4304-8DDB-ADC697EB301F}" type="datetimeFigureOut">
              <a:rPr lang="pl-PL" smtClean="0"/>
              <a:pPr/>
              <a:t>2018-01-10</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159B1FB6-FA66-4964-91D6-EB800ACD586C}" type="slidenum">
              <a:rPr lang="pl-PL" smtClean="0"/>
              <a:pPr/>
              <a:t>‹#›</a:t>
            </a:fld>
            <a:endParaRPr lang="pl-PL"/>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53200" y="274955"/>
            <a:ext cx="1524000" cy="5851525"/>
          </a:xfrm>
        </p:spPr>
        <p:txBody>
          <a:bodyPr vert="eaVert" ancho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42"/>
            <a:ext cx="6019800" cy="5851525"/>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a:xfrm>
            <a:off x="4242816" y="6557946"/>
            <a:ext cx="2002464" cy="226902"/>
          </a:xfrm>
        </p:spPr>
        <p:txBody>
          <a:bodyPr/>
          <a:lstStyle>
            <a:extLst/>
          </a:lstStyle>
          <a:p>
            <a:fld id="{6A433118-2066-4304-8DDB-ADC697EB301F}" type="datetimeFigureOut">
              <a:rPr lang="pl-PL" smtClean="0"/>
              <a:pPr/>
              <a:t>2018-01-10</a:t>
            </a:fld>
            <a:endParaRPr lang="pl-PL"/>
          </a:p>
        </p:txBody>
      </p:sp>
      <p:sp>
        <p:nvSpPr>
          <p:cNvPr id="5" name="Symbol zastępczy stopki 4"/>
          <p:cNvSpPr>
            <a:spLocks noGrp="1"/>
          </p:cNvSpPr>
          <p:nvPr>
            <p:ph type="ftr" sz="quarter" idx="11"/>
          </p:nvPr>
        </p:nvSpPr>
        <p:spPr>
          <a:xfrm>
            <a:off x="457200" y="6556248"/>
            <a:ext cx="3657600" cy="228600"/>
          </a:xfrm>
        </p:spPr>
        <p:txBody>
          <a:bodyPr/>
          <a:lstStyle>
            <a:extLst/>
          </a:lstStyle>
          <a:p>
            <a:endParaRPr lang="pl-PL"/>
          </a:p>
        </p:txBody>
      </p:sp>
      <p:sp>
        <p:nvSpPr>
          <p:cNvPr id="6" name="Symbol zastępczy numeru slajdu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59B1FB6-FA66-4964-91D6-EB800ACD586C}" type="slidenum">
              <a:rPr lang="pl-PL" smtClean="0"/>
              <a:pPr/>
              <a:t>‹#›</a:t>
            </a:fld>
            <a:endParaRPr lang="pl-PL"/>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6A433118-2066-4304-8DDB-ADC697EB301F}" type="datetimeFigureOut">
              <a:rPr lang="pl-PL" smtClean="0"/>
              <a:pPr/>
              <a:t>2018-01-10</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159B1FB6-FA66-4964-91D6-EB800ACD586C}" type="slidenum">
              <a:rPr lang="pl-PL" smtClean="0"/>
              <a:pPr/>
              <a:t>‹#›</a:t>
            </a:fld>
            <a:endParaRPr lang="pl-PL"/>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1">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6A433118-2066-4304-8DDB-ADC697EB301F}" type="datetimeFigureOut">
              <a:rPr lang="pl-PL" smtClean="0"/>
              <a:pPr/>
              <a:t>2018-01-10</a:t>
            </a:fld>
            <a:endParaRPr lang="pl-PL"/>
          </a:p>
        </p:txBody>
      </p:sp>
      <p:sp>
        <p:nvSpPr>
          <p:cNvPr id="5" name="Symbol zastępczy stopki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pl-PL"/>
          </a:p>
        </p:txBody>
      </p:sp>
      <p:sp>
        <p:nvSpPr>
          <p:cNvPr id="6" name="Symbol zastępczy numeru slajdu 5"/>
          <p:cNvSpPr>
            <a:spLocks noGrp="1"/>
          </p:cNvSpPr>
          <p:nvPr>
            <p:ph type="sldNum" sz="quarter" idx="12"/>
          </p:nvPr>
        </p:nvSpPr>
        <p:spPr>
          <a:xfrm>
            <a:off x="6733952" y="6555112"/>
            <a:ext cx="588336" cy="228600"/>
          </a:xfrm>
        </p:spPr>
        <p:txBody>
          <a:bodyPr/>
          <a:lstStyle>
            <a:extLst/>
          </a:lstStyle>
          <a:p>
            <a:fld id="{159B1FB6-FA66-4964-91D6-EB800ACD586C}"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7242048" cy="1143000"/>
          </a:xfrm>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6A433118-2066-4304-8DDB-ADC697EB301F}" type="datetimeFigureOut">
              <a:rPr lang="pl-PL" smtClean="0"/>
              <a:pPr/>
              <a:t>2018-01-10</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159B1FB6-FA66-4964-91D6-EB800ACD586C}" type="slidenum">
              <a:rPr lang="pl-PL" smtClean="0"/>
              <a:pPr/>
              <a:t>‹#›</a:t>
            </a:fld>
            <a:endParaRPr lang="pl-PL"/>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7242048" cy="1143000"/>
          </a:xfrm>
        </p:spPr>
        <p:txBody>
          <a:bodyPr anchor="b"/>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6A433118-2066-4304-8DDB-ADC697EB301F}" type="datetimeFigureOut">
              <a:rPr lang="pl-PL" smtClean="0"/>
              <a:pPr/>
              <a:t>2018-01-10</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159B1FB6-FA66-4964-91D6-EB800ACD586C}" type="slidenum">
              <a:rPr lang="pl-PL" smtClean="0"/>
              <a:pPr/>
              <a:t>‹#›</a:t>
            </a:fld>
            <a:endParaRPr lang="pl-PL"/>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7242048" cy="1143000"/>
          </a:xfrm>
        </p:spPr>
        <p:txBody>
          <a:bodyPr/>
          <a:lstStyle>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extLst/>
          </a:lstStyle>
          <a:p>
            <a:fld id="{6A433118-2066-4304-8DDB-ADC697EB301F}" type="datetimeFigureOut">
              <a:rPr lang="pl-PL" smtClean="0"/>
              <a:pPr/>
              <a:t>2018-01-10</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159B1FB6-FA66-4964-91D6-EB800ACD586C}" type="slidenum">
              <a:rPr lang="pl-PL" smtClean="0"/>
              <a:pPr/>
              <a:t>‹#›</a:t>
            </a:fld>
            <a:endParaRPr lang="pl-PL"/>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solidFill>
                  <a:schemeClr val="tx2"/>
                </a:solidFill>
              </a:defRPr>
            </a:lvl1pPr>
            <a:extLst/>
          </a:lstStyle>
          <a:p>
            <a:fld id="{6A433118-2066-4304-8DDB-ADC697EB301F}" type="datetimeFigureOut">
              <a:rPr lang="pl-PL" smtClean="0"/>
              <a:pPr/>
              <a:t>2018-01-10</a:t>
            </a:fld>
            <a:endParaRPr lang="pl-PL"/>
          </a:p>
        </p:txBody>
      </p:sp>
      <p:sp>
        <p:nvSpPr>
          <p:cNvPr id="3" name="Symbol zastępczy stopki 2"/>
          <p:cNvSpPr>
            <a:spLocks noGrp="1"/>
          </p:cNvSpPr>
          <p:nvPr>
            <p:ph type="ftr" sz="quarter" idx="11"/>
          </p:nvPr>
        </p:nvSpPr>
        <p:spPr/>
        <p:txBody>
          <a:bodyPr/>
          <a:lstStyle>
            <a:lvl1pPr>
              <a:defRPr>
                <a:solidFill>
                  <a:schemeClr val="tx2"/>
                </a:solidFill>
              </a:defRPr>
            </a:lvl1pPr>
            <a:extLst/>
          </a:lstStyle>
          <a:p>
            <a:endParaRPr lang="pl-PL"/>
          </a:p>
        </p:txBody>
      </p:sp>
      <p:sp>
        <p:nvSpPr>
          <p:cNvPr id="4" name="Symbol zastępczy numeru slajdu 3"/>
          <p:cNvSpPr>
            <a:spLocks noGrp="1"/>
          </p:cNvSpPr>
          <p:nvPr>
            <p:ph type="sldNum" sz="quarter" idx="12"/>
          </p:nvPr>
        </p:nvSpPr>
        <p:spPr/>
        <p:txBody>
          <a:bodyPr/>
          <a:lstStyle>
            <a:extLst/>
          </a:lstStyle>
          <a:p>
            <a:fld id="{159B1FB6-FA66-4964-91D6-EB800ACD586C}" type="slidenum">
              <a:rPr lang="pl-PL" smtClean="0"/>
              <a:pPr/>
              <a:t>‹#›</a:t>
            </a:fld>
            <a:endParaRPr lang="pl-PL"/>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6A433118-2066-4304-8DDB-ADC697EB301F}" type="datetimeFigureOut">
              <a:rPr lang="pl-PL" smtClean="0"/>
              <a:pPr/>
              <a:t>2018-01-10</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159B1FB6-FA66-4964-91D6-EB800ACD586C}" type="slidenum">
              <a:rPr lang="pl-PL" smtClean="0"/>
              <a:pPr/>
              <a:t>‹#›</a:t>
            </a:fld>
            <a:endParaRPr lang="pl-PL"/>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2"/>
      </p:bgRef>
    </p:bg>
    <p:spTree>
      <p:nvGrpSpPr>
        <p:cNvPr id="1" name=""/>
        <p:cNvGrpSpPr/>
        <p:nvPr/>
      </p:nvGrpSpPr>
      <p:grpSpPr>
        <a:xfrm>
          <a:off x="0" y="0"/>
          <a:ext cx="0" cy="0"/>
          <a:chOff x="0" y="0"/>
          <a:chExt cx="0" cy="0"/>
        </a:xfrm>
      </p:grpSpPr>
      <p:sp>
        <p:nvSpPr>
          <p:cNvPr id="8" name="Prostokąt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Prostokąt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ytuł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pl-PL" smtClean="0"/>
              <a:t>Kliknij, aby edytować styl</a:t>
            </a:r>
            <a:endParaRPr kumimoji="0" lang="en-US" dirty="0"/>
          </a:p>
        </p:txBody>
      </p:sp>
      <p:sp>
        <p:nvSpPr>
          <p:cNvPr id="4" name="Symbol zastępczy tekstu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pl-PL" smtClean="0"/>
              <a:t>Kliknij, aby edytować style wzorca tekstu</a:t>
            </a:r>
          </a:p>
        </p:txBody>
      </p:sp>
      <p:sp>
        <p:nvSpPr>
          <p:cNvPr id="5" name="Symbol zastępczy daty 4"/>
          <p:cNvSpPr>
            <a:spLocks noGrp="1"/>
          </p:cNvSpPr>
          <p:nvPr>
            <p:ph type="dt" sz="half" idx="10"/>
          </p:nvPr>
        </p:nvSpPr>
        <p:spPr/>
        <p:txBody>
          <a:bodyPr/>
          <a:lstStyle>
            <a:extLst/>
          </a:lstStyle>
          <a:p>
            <a:fld id="{6A433118-2066-4304-8DDB-ADC697EB301F}" type="datetimeFigureOut">
              <a:rPr lang="pl-PL" smtClean="0"/>
              <a:pPr/>
              <a:t>2018-01-10</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159B1FB6-FA66-4964-91D6-EB800ACD586C}" type="slidenum">
              <a:rPr lang="pl-PL" smtClean="0"/>
              <a:pPr/>
              <a:t>‹#›</a:t>
            </a:fld>
            <a:endParaRPr lang="pl-PL"/>
          </a:p>
        </p:txBody>
      </p:sp>
      <p:sp>
        <p:nvSpPr>
          <p:cNvPr id="10" name="Symbol zastępczy obrazu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pl-PL" smtClean="0"/>
              <a:t>Kliknij ikonę, aby dodać obraz</a:t>
            </a:r>
            <a:endParaRPr kumimoji="0" lang="en-US" dirty="0"/>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Prostokąt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Symbol zastępczy tytułu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pl-PL" smtClean="0"/>
              <a:t>Kliknij, aby edytować styl</a:t>
            </a:r>
            <a:endParaRPr kumimoji="0" lang="en-US"/>
          </a:p>
        </p:txBody>
      </p:sp>
      <p:sp>
        <p:nvSpPr>
          <p:cNvPr id="31" name="Symbol zastępczy tekstu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7" name="Symbol zastępczy daty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6A433118-2066-4304-8DDB-ADC697EB301F}" type="datetimeFigureOut">
              <a:rPr lang="pl-PL" smtClean="0"/>
              <a:pPr/>
              <a:t>2018-01-10</a:t>
            </a:fld>
            <a:endParaRPr lang="pl-PL"/>
          </a:p>
        </p:txBody>
      </p:sp>
      <p:sp>
        <p:nvSpPr>
          <p:cNvPr id="4" name="Symbol zastępczy stopki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pl-PL"/>
          </a:p>
        </p:txBody>
      </p:sp>
      <p:sp>
        <p:nvSpPr>
          <p:cNvPr id="16" name="Symbol zastępczy numeru slajdu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59B1FB6-FA66-4964-91D6-EB800ACD586C}"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Mirosław Bałka</a:t>
            </a:r>
            <a:endParaRPr lang="pl-PL" dirty="0"/>
          </a:p>
        </p:txBody>
      </p:sp>
      <p:sp>
        <p:nvSpPr>
          <p:cNvPr id="3" name="Podtytuł 2"/>
          <p:cNvSpPr>
            <a:spLocks noGrp="1"/>
          </p:cNvSpPr>
          <p:nvPr>
            <p:ph type="subTitle" idx="1"/>
          </p:nvPr>
        </p:nvSpPr>
        <p:spPr/>
        <p:txBody>
          <a:bodyPr/>
          <a:lstStyle/>
          <a:p>
            <a:r>
              <a:rPr lang="pl-PL" dirty="0" smtClean="0"/>
              <a:t>Karolina Kucharska 1a</a:t>
            </a:r>
            <a:endParaRPr lang="pl-PL"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Znalezione obrazy dla zapytania mirosław bal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9460" name="AutoShape 4" descr="Znalezione obrazy dla zapytania mirosław bal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9462" name="AutoShape 6" descr="Znalezione obrazy dla zapytania mirosław bal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9464" name="Picture 8" descr="Znalezione obrazy dla zapytania mirosław balka"/>
          <p:cNvPicPr>
            <a:picLocks noChangeAspect="1" noChangeArrowheads="1"/>
          </p:cNvPicPr>
          <p:nvPr/>
        </p:nvPicPr>
        <p:blipFill>
          <a:blip r:embed="rId2"/>
          <a:srcRect/>
          <a:stretch>
            <a:fillRect/>
          </a:stretch>
        </p:blipFill>
        <p:spPr bwMode="auto">
          <a:xfrm>
            <a:off x="214282" y="1285860"/>
            <a:ext cx="3255430" cy="4429156"/>
          </a:xfrm>
          <a:prstGeom prst="rect">
            <a:avLst/>
          </a:prstGeom>
          <a:noFill/>
        </p:spPr>
      </p:pic>
      <p:sp>
        <p:nvSpPr>
          <p:cNvPr id="10" name="pole tekstowe 9"/>
          <p:cNvSpPr txBox="1"/>
          <p:nvPr/>
        </p:nvSpPr>
        <p:spPr>
          <a:xfrm>
            <a:off x="571472" y="5786454"/>
            <a:ext cx="1468928" cy="369332"/>
          </a:xfrm>
          <a:prstGeom prst="rect">
            <a:avLst/>
          </a:prstGeom>
          <a:noFill/>
        </p:spPr>
        <p:txBody>
          <a:bodyPr wrap="none" rtlCol="0">
            <a:spAutoFit/>
          </a:bodyPr>
          <a:lstStyle/>
          <a:p>
            <a:r>
              <a:rPr lang="pl-PL" dirty="0" smtClean="0"/>
              <a:t>Św.Wojciech</a:t>
            </a:r>
            <a:endParaRPr lang="pl-PL" dirty="0"/>
          </a:p>
        </p:txBody>
      </p:sp>
      <p:pic>
        <p:nvPicPr>
          <p:cNvPr id="4098" name="Picture 2" descr="Znalezione obrazy dla zapytania bałka"/>
          <p:cNvPicPr>
            <a:picLocks noChangeAspect="1" noChangeArrowheads="1"/>
          </p:cNvPicPr>
          <p:nvPr/>
        </p:nvPicPr>
        <p:blipFill>
          <a:blip r:embed="rId3"/>
          <a:srcRect/>
          <a:stretch>
            <a:fillRect/>
          </a:stretch>
        </p:blipFill>
        <p:spPr bwMode="auto">
          <a:xfrm>
            <a:off x="3786182" y="214290"/>
            <a:ext cx="3686136" cy="2457424"/>
          </a:xfrm>
          <a:prstGeom prst="rect">
            <a:avLst/>
          </a:prstGeom>
          <a:noFill/>
        </p:spPr>
      </p:pic>
      <p:sp>
        <p:nvSpPr>
          <p:cNvPr id="13" name="pole tekstowe 12"/>
          <p:cNvSpPr txBox="1"/>
          <p:nvPr/>
        </p:nvSpPr>
        <p:spPr>
          <a:xfrm>
            <a:off x="1857356" y="428604"/>
            <a:ext cx="1857388" cy="369332"/>
          </a:xfrm>
          <a:prstGeom prst="rect">
            <a:avLst/>
          </a:prstGeom>
          <a:noFill/>
        </p:spPr>
        <p:txBody>
          <a:bodyPr wrap="square" rtlCol="0">
            <a:spAutoFit/>
          </a:bodyPr>
          <a:lstStyle/>
          <a:p>
            <a:r>
              <a:rPr lang="pl-PL" dirty="0" smtClean="0"/>
              <a:t>Chłopiec i orzeł</a:t>
            </a:r>
            <a:endParaRPr lang="pl-PL" dirty="0"/>
          </a:p>
        </p:txBody>
      </p:sp>
      <p:pic>
        <p:nvPicPr>
          <p:cNvPr id="4100" name="Picture 4" descr="Podobny obraz"/>
          <p:cNvPicPr>
            <a:picLocks noChangeAspect="1" noChangeArrowheads="1"/>
          </p:cNvPicPr>
          <p:nvPr/>
        </p:nvPicPr>
        <p:blipFill>
          <a:blip r:embed="rId4"/>
          <a:srcRect/>
          <a:stretch>
            <a:fillRect/>
          </a:stretch>
        </p:blipFill>
        <p:spPr bwMode="auto">
          <a:xfrm>
            <a:off x="4929190" y="2857496"/>
            <a:ext cx="2286016" cy="3429024"/>
          </a:xfrm>
          <a:prstGeom prst="rect">
            <a:avLst/>
          </a:prstGeom>
          <a:noFill/>
        </p:spPr>
      </p:pic>
      <p:sp>
        <p:nvSpPr>
          <p:cNvPr id="15" name="pole tekstowe 14"/>
          <p:cNvSpPr txBox="1"/>
          <p:nvPr/>
        </p:nvSpPr>
        <p:spPr>
          <a:xfrm>
            <a:off x="5643570" y="6357958"/>
            <a:ext cx="631904" cy="369332"/>
          </a:xfrm>
          <a:prstGeom prst="rect">
            <a:avLst/>
          </a:prstGeom>
          <a:noFill/>
        </p:spPr>
        <p:txBody>
          <a:bodyPr wrap="none" rtlCol="0">
            <a:spAutoFit/>
          </a:bodyPr>
          <a:lstStyle/>
          <a:p>
            <a:r>
              <a:rPr lang="pl-PL" dirty="0" smtClean="0"/>
              <a:t>Kain</a:t>
            </a:r>
            <a:endParaRPr lang="pl-PL"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4"/>
                                        </p:tgtEl>
                                        <p:attrNameLst>
                                          <p:attrName>style.visibility</p:attrName>
                                        </p:attrNameLst>
                                      </p:cBhvr>
                                      <p:to>
                                        <p:strVal val="visible"/>
                                      </p:to>
                                    </p:set>
                                    <p:animEffect transition="in" filter="fade">
                                      <p:cBhvr>
                                        <p:cTn id="7" dur="2000"/>
                                        <p:tgtEl>
                                          <p:spTgt spid="194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20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20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dirty="0"/>
          </a:p>
        </p:txBody>
      </p:sp>
      <p:sp>
        <p:nvSpPr>
          <p:cNvPr id="18434" name="AutoShape 2" descr="Znalezione obrazy dla zapytania mirosław bal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8436" name="Picture 4" descr="Podobny obraz"/>
          <p:cNvPicPr>
            <a:picLocks noChangeAspect="1" noChangeArrowheads="1"/>
          </p:cNvPicPr>
          <p:nvPr/>
        </p:nvPicPr>
        <p:blipFill>
          <a:blip r:embed="rId2"/>
          <a:srcRect/>
          <a:stretch>
            <a:fillRect/>
          </a:stretch>
        </p:blipFill>
        <p:spPr bwMode="auto">
          <a:xfrm>
            <a:off x="357158" y="142852"/>
            <a:ext cx="2857500" cy="4010026"/>
          </a:xfrm>
          <a:prstGeom prst="rect">
            <a:avLst/>
          </a:prstGeom>
          <a:noFill/>
        </p:spPr>
      </p:pic>
      <p:pic>
        <p:nvPicPr>
          <p:cNvPr id="7" name="Picture 12" descr="Znalezione obrazy dla zapytania mirosław balka"/>
          <p:cNvPicPr>
            <a:picLocks noChangeAspect="1" noChangeArrowheads="1"/>
          </p:cNvPicPr>
          <p:nvPr/>
        </p:nvPicPr>
        <p:blipFill>
          <a:blip r:embed="rId3"/>
          <a:srcRect/>
          <a:stretch>
            <a:fillRect/>
          </a:stretch>
        </p:blipFill>
        <p:spPr bwMode="auto">
          <a:xfrm>
            <a:off x="4000496" y="3571876"/>
            <a:ext cx="3745666" cy="2497111"/>
          </a:xfrm>
          <a:prstGeom prst="rect">
            <a:avLst/>
          </a:prstGeom>
          <a:noFill/>
        </p:spPr>
      </p:pic>
      <p:sp>
        <p:nvSpPr>
          <p:cNvPr id="8" name="pole tekstowe 7"/>
          <p:cNvSpPr txBox="1"/>
          <p:nvPr/>
        </p:nvSpPr>
        <p:spPr>
          <a:xfrm>
            <a:off x="214282" y="4286256"/>
            <a:ext cx="3118161" cy="369332"/>
          </a:xfrm>
          <a:prstGeom prst="rect">
            <a:avLst/>
          </a:prstGeom>
          <a:noFill/>
        </p:spPr>
        <p:txBody>
          <a:bodyPr wrap="none" rtlCol="0">
            <a:spAutoFit/>
          </a:bodyPr>
          <a:lstStyle/>
          <a:p>
            <a:r>
              <a:rPr lang="pl-PL" dirty="0" smtClean="0"/>
              <a:t>Czarny papież i czarna owca</a:t>
            </a:r>
            <a:endParaRPr lang="pl-PL" dirty="0"/>
          </a:p>
        </p:txBody>
      </p:sp>
      <p:sp>
        <p:nvSpPr>
          <p:cNvPr id="9" name="pole tekstowe 8"/>
          <p:cNvSpPr txBox="1"/>
          <p:nvPr/>
        </p:nvSpPr>
        <p:spPr>
          <a:xfrm>
            <a:off x="5143504" y="6215082"/>
            <a:ext cx="1569660" cy="369332"/>
          </a:xfrm>
          <a:prstGeom prst="rect">
            <a:avLst/>
          </a:prstGeom>
          <a:noFill/>
        </p:spPr>
        <p:txBody>
          <a:bodyPr wrap="none" rtlCol="0">
            <a:spAutoFit/>
          </a:bodyPr>
          <a:lstStyle/>
          <a:p>
            <a:r>
              <a:rPr lang="pl-PL" dirty="0" smtClean="0"/>
              <a:t>Czysty piesek</a:t>
            </a:r>
            <a:endParaRPr lang="pl-PL" dirty="0"/>
          </a:p>
        </p:txBody>
      </p:sp>
      <p:sp>
        <p:nvSpPr>
          <p:cNvPr id="3074" name="AutoShape 2" descr="Znalezione obrazy dla zapytania bał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3076" name="Picture 4" descr="Podobny obraz"/>
          <p:cNvPicPr>
            <a:picLocks noChangeAspect="1" noChangeArrowheads="1"/>
          </p:cNvPicPr>
          <p:nvPr/>
        </p:nvPicPr>
        <p:blipFill>
          <a:blip r:embed="rId4"/>
          <a:srcRect/>
          <a:stretch>
            <a:fillRect/>
          </a:stretch>
        </p:blipFill>
        <p:spPr bwMode="auto">
          <a:xfrm>
            <a:off x="3929058" y="285728"/>
            <a:ext cx="3543212" cy="2651874"/>
          </a:xfrm>
          <a:prstGeom prst="rect">
            <a:avLst/>
          </a:prstGeom>
          <a:noFill/>
        </p:spPr>
      </p:pic>
      <p:sp>
        <p:nvSpPr>
          <p:cNvPr id="12" name="pole tekstowe 11"/>
          <p:cNvSpPr txBox="1"/>
          <p:nvPr/>
        </p:nvSpPr>
        <p:spPr>
          <a:xfrm>
            <a:off x="5214942" y="3000372"/>
            <a:ext cx="984565" cy="369332"/>
          </a:xfrm>
          <a:prstGeom prst="rect">
            <a:avLst/>
          </a:prstGeom>
          <a:noFill/>
        </p:spPr>
        <p:txBody>
          <a:bodyPr wrap="none" rtlCol="0">
            <a:spAutoFit/>
          </a:bodyPr>
          <a:lstStyle/>
          <a:p>
            <a:r>
              <a:rPr lang="pl-PL" dirty="0" smtClean="0"/>
              <a:t>Bokassa</a:t>
            </a:r>
            <a:endParaRPr lang="pl-PL"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fade">
                                      <p:cBhvr>
                                        <p:cTn id="7" dur="2000"/>
                                        <p:tgtEl>
                                          <p:spTgt spid="184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20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dobny obraz"/>
          <p:cNvPicPr>
            <a:picLocks noChangeAspect="1" noChangeArrowheads="1"/>
          </p:cNvPicPr>
          <p:nvPr/>
        </p:nvPicPr>
        <p:blipFill>
          <a:blip r:embed="rId2"/>
          <a:srcRect/>
          <a:stretch>
            <a:fillRect/>
          </a:stretch>
        </p:blipFill>
        <p:spPr bwMode="auto">
          <a:xfrm>
            <a:off x="1285852" y="1142984"/>
            <a:ext cx="5463300" cy="3643338"/>
          </a:xfrm>
          <a:prstGeom prst="rect">
            <a:avLst/>
          </a:prstGeom>
          <a:noFill/>
        </p:spPr>
      </p:pic>
      <p:sp>
        <p:nvSpPr>
          <p:cNvPr id="5" name="pole tekstowe 4"/>
          <p:cNvSpPr txBox="1"/>
          <p:nvPr/>
        </p:nvSpPr>
        <p:spPr>
          <a:xfrm>
            <a:off x="1071538" y="5072074"/>
            <a:ext cx="5898153" cy="369332"/>
          </a:xfrm>
          <a:prstGeom prst="rect">
            <a:avLst/>
          </a:prstGeom>
          <a:noFill/>
        </p:spPr>
        <p:txBody>
          <a:bodyPr wrap="none" rtlCol="0">
            <a:spAutoFit/>
          </a:bodyPr>
          <a:lstStyle/>
          <a:p>
            <a:r>
              <a:rPr lang="pl-PL" dirty="0" smtClean="0"/>
              <a:t>Pamiątka pierwszej komunii świętej.-praca dyplomowa</a:t>
            </a:r>
            <a:endParaRPr lang="pl-PL"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Dziękuję </a:t>
            </a:r>
            <a:r>
              <a:rPr lang="pl-PL" smtClean="0"/>
              <a:t>za uwagę</a:t>
            </a:r>
            <a:endParaRPr lang="pl-PL"/>
          </a:p>
        </p:txBody>
      </p:sp>
      <p:sp>
        <p:nvSpPr>
          <p:cNvPr id="3" name="Podtytuł 2"/>
          <p:cNvSpPr>
            <a:spLocks noGrp="1"/>
          </p:cNvSpPr>
          <p:nvPr>
            <p:ph type="subTitle" idx="1"/>
          </p:nvPr>
        </p:nvSpPr>
        <p:spPr/>
        <p:txBody>
          <a:bodyPr/>
          <a:lstStyle/>
          <a:p>
            <a:endParaRPr lang="pl-PL"/>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Mirosław bałka </a:t>
            </a:r>
            <a:endParaRPr lang="pl-PL" dirty="0"/>
          </a:p>
        </p:txBody>
      </p:sp>
      <p:sp>
        <p:nvSpPr>
          <p:cNvPr id="3" name="Symbol zastępczy zawartości 2"/>
          <p:cNvSpPr>
            <a:spLocks noGrp="1"/>
          </p:cNvSpPr>
          <p:nvPr>
            <p:ph idx="1"/>
          </p:nvPr>
        </p:nvSpPr>
        <p:spPr>
          <a:xfrm>
            <a:off x="142844" y="1571612"/>
            <a:ext cx="4829180" cy="4748542"/>
          </a:xfrm>
        </p:spPr>
        <p:txBody>
          <a:bodyPr>
            <a:normAutofit fontScale="70000" lnSpcReduction="20000"/>
          </a:bodyPr>
          <a:lstStyle/>
          <a:p>
            <a:r>
              <a:rPr lang="pl-PL" b="1" dirty="0" smtClean="0"/>
              <a:t>Mirosław Bałka</a:t>
            </a:r>
            <a:r>
              <a:rPr lang="pl-PL" dirty="0" smtClean="0"/>
              <a:t> (ur. 16 grudnia 1958 w Warszawie) – polski rzeźbiarz i autor instalacji. W roku 1985 ukończył studia na wydziale rzeźby warszawskiej ASP. W latach 80. autor figuratywnych rzeźb kojarzonych z nurtem neoekspresjonizmu. Od początku lat 90. tworzy minimalistyczne kompozycje rzeźbiarskie, których tworzywem są proste materiały, takie jak surowy kamień, drewno, sól, popiół, substancje organiczne. Głównym tematem rzeźb i kompozycji Bałki jest ludzkie ciało i towarzyszące mu "codzienne" przedmioty i substancje, a także związana z ciałem pamięć. W jego twórczości pojawiają się aluzje do przemijania, istotny jest też temat Holokaustu.</a:t>
            </a:r>
            <a:endParaRPr lang="pl-PL" dirty="0"/>
          </a:p>
        </p:txBody>
      </p:sp>
      <p:pic>
        <p:nvPicPr>
          <p:cNvPr id="4098" name="Picture 2" descr="Znalezione obrazy dla zapytania mirosław balka"/>
          <p:cNvPicPr>
            <a:picLocks noChangeAspect="1" noChangeArrowheads="1"/>
          </p:cNvPicPr>
          <p:nvPr/>
        </p:nvPicPr>
        <p:blipFill>
          <a:blip r:embed="rId2"/>
          <a:srcRect/>
          <a:stretch>
            <a:fillRect/>
          </a:stretch>
        </p:blipFill>
        <p:spPr bwMode="auto">
          <a:xfrm>
            <a:off x="4929190" y="1357298"/>
            <a:ext cx="3051302" cy="4572032"/>
          </a:xfrm>
          <a:prstGeom prst="rect">
            <a:avLst/>
          </a:prstGeom>
          <a:noFill/>
        </p:spPr>
      </p:pic>
      <p:sp>
        <p:nvSpPr>
          <p:cNvPr id="5" name="pole tekstowe 4"/>
          <p:cNvSpPr txBox="1"/>
          <p:nvPr/>
        </p:nvSpPr>
        <p:spPr>
          <a:xfrm>
            <a:off x="5072066" y="6000768"/>
            <a:ext cx="2831224" cy="369332"/>
          </a:xfrm>
          <a:prstGeom prst="rect">
            <a:avLst/>
          </a:prstGeom>
          <a:noFill/>
        </p:spPr>
        <p:txBody>
          <a:bodyPr wrap="none" rtlCol="0">
            <a:spAutoFit/>
          </a:bodyPr>
          <a:lstStyle/>
          <a:p>
            <a:r>
              <a:rPr lang="pl-PL" dirty="0" smtClean="0"/>
              <a:t>„Gombrowicz.The </a:t>
            </a:r>
            <a:r>
              <a:rPr lang="pl-PL" dirty="0" err="1" smtClean="0"/>
              <a:t>head</a:t>
            </a:r>
            <a:r>
              <a:rPr lang="pl-PL" dirty="0" smtClean="0"/>
              <a:t>.”</a:t>
            </a:r>
            <a:endParaRPr lang="pl-PL"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92500" lnSpcReduction="20000"/>
          </a:bodyPr>
          <a:lstStyle/>
          <a:p>
            <a:r>
              <a:rPr lang="pl-PL" dirty="0" smtClean="0"/>
              <a:t>Największą dotychczas prezentacją twórczości Bałki w Polsce była wystawa </a:t>
            </a:r>
            <a:r>
              <a:rPr lang="pl-PL" i="1" dirty="0" smtClean="0"/>
              <a:t>Mirosław Bałka: Nerw. Konstrukcja</a:t>
            </a:r>
            <a:r>
              <a:rPr lang="pl-PL" dirty="0" smtClean="0"/>
              <a:t> (27.11 2015–13.03.2016), którą zorganizowało Muzeum Sztuki w Łodzi. Gromadziła prace powstałe na przestrzeni ponad trzech dekad, od szkolnych rysunków po współczesne realizacje stworzone specjalnie na ekspozycję. Były wśród nich figury z lat 80., prace wykonane ze znalezionych przedmiotów i rzeźby, a także rysunki, szkice i prywatne notatki. Linearną, chronologiczną narrację zastępuje koncentracja na powracających w twórczości Bałki tematach i motywach nawiązujących do dwudziestowiecznej literatury, klasycznej mitologii, religii czy historii: ciele, śmierci, pożądaniu czy pamięci.</a:t>
            </a:r>
            <a:endParaRPr lang="pl-PL" dirty="0"/>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nalezione obrazy dla zapytania mirosław balka nerw"/>
          <p:cNvPicPr>
            <a:picLocks noChangeAspect="1" noChangeArrowheads="1"/>
          </p:cNvPicPr>
          <p:nvPr/>
        </p:nvPicPr>
        <p:blipFill>
          <a:blip r:embed="rId2"/>
          <a:srcRect/>
          <a:stretch>
            <a:fillRect/>
          </a:stretch>
        </p:blipFill>
        <p:spPr bwMode="auto">
          <a:xfrm>
            <a:off x="4250494" y="142852"/>
            <a:ext cx="3750494" cy="2500330"/>
          </a:xfrm>
          <a:prstGeom prst="rect">
            <a:avLst/>
          </a:prstGeom>
          <a:noFill/>
        </p:spPr>
      </p:pic>
      <p:pic>
        <p:nvPicPr>
          <p:cNvPr id="2052" name="Picture 4" descr="Znalezione obrazy dla zapytania mirosław balka nerw"/>
          <p:cNvPicPr>
            <a:picLocks noChangeAspect="1" noChangeArrowheads="1"/>
          </p:cNvPicPr>
          <p:nvPr/>
        </p:nvPicPr>
        <p:blipFill>
          <a:blip r:embed="rId3"/>
          <a:srcRect/>
          <a:stretch>
            <a:fillRect/>
          </a:stretch>
        </p:blipFill>
        <p:spPr bwMode="auto">
          <a:xfrm>
            <a:off x="357158" y="4143380"/>
            <a:ext cx="4286280" cy="2411033"/>
          </a:xfrm>
          <a:prstGeom prst="rect">
            <a:avLst/>
          </a:prstGeom>
          <a:noFill/>
        </p:spPr>
      </p:pic>
      <p:sp>
        <p:nvSpPr>
          <p:cNvPr id="2054" name="AutoShape 6" descr="Znalezione obrazy dla zapytania mirosław balka ner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7" name="pole tekstowe 6"/>
          <p:cNvSpPr txBox="1"/>
          <p:nvPr/>
        </p:nvSpPr>
        <p:spPr>
          <a:xfrm>
            <a:off x="4286248" y="214290"/>
            <a:ext cx="1725152" cy="369332"/>
          </a:xfrm>
          <a:prstGeom prst="rect">
            <a:avLst/>
          </a:prstGeom>
          <a:noFill/>
        </p:spPr>
        <p:txBody>
          <a:bodyPr wrap="none" rtlCol="0">
            <a:spAutoFit/>
          </a:bodyPr>
          <a:lstStyle/>
          <a:p>
            <a:r>
              <a:rPr lang="pl-PL" dirty="0" smtClean="0"/>
              <a:t>„Schwarzkopf”</a:t>
            </a:r>
            <a:endParaRPr lang="pl-PL" dirty="0"/>
          </a:p>
        </p:txBody>
      </p:sp>
      <p:pic>
        <p:nvPicPr>
          <p:cNvPr id="8" name="Picture 14" descr="Znalezione obrazy dla zapytania mirosław balka"/>
          <p:cNvPicPr>
            <a:picLocks noChangeAspect="1" noChangeArrowheads="1"/>
          </p:cNvPicPr>
          <p:nvPr/>
        </p:nvPicPr>
        <p:blipFill>
          <a:blip r:embed="rId4"/>
          <a:srcRect/>
          <a:stretch>
            <a:fillRect/>
          </a:stretch>
        </p:blipFill>
        <p:spPr bwMode="auto">
          <a:xfrm>
            <a:off x="785786" y="214290"/>
            <a:ext cx="2533644" cy="3373448"/>
          </a:xfrm>
          <a:prstGeom prst="rect">
            <a:avLst/>
          </a:prstGeom>
          <a:noFill/>
        </p:spPr>
      </p:pic>
      <p:sp>
        <p:nvSpPr>
          <p:cNvPr id="9" name="pole tekstowe 8"/>
          <p:cNvSpPr txBox="1"/>
          <p:nvPr/>
        </p:nvSpPr>
        <p:spPr>
          <a:xfrm>
            <a:off x="428596" y="285728"/>
            <a:ext cx="912429" cy="369332"/>
          </a:xfrm>
          <a:prstGeom prst="rect">
            <a:avLst/>
          </a:prstGeom>
          <a:noFill/>
        </p:spPr>
        <p:txBody>
          <a:bodyPr wrap="none" rtlCol="0">
            <a:spAutoFit/>
          </a:bodyPr>
          <a:lstStyle/>
          <a:p>
            <a:r>
              <a:rPr lang="pl-PL" dirty="0" smtClean="0"/>
              <a:t>History</a:t>
            </a:r>
            <a:endParaRPr lang="pl-PL" dirty="0"/>
          </a:p>
        </p:txBody>
      </p:sp>
      <p:sp>
        <p:nvSpPr>
          <p:cNvPr id="8194" name="AutoShape 2" descr="Podobny obr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8196" name="AutoShape 4" descr="Podobny obr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8198" name="AutoShape 6" descr="Znalezione obrazy dla zapytania mirosław bałka Boomerang. Negativ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8200" name="AutoShape 8" descr="Znalezione obrazy dla zapytania mirosław bałka Boomerang. Negativ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8202" name="Picture 10" descr="Znalezione obrazy dla zapytania mirosław bałka Boomerang. Negative"/>
          <p:cNvPicPr>
            <a:picLocks noChangeAspect="1" noChangeArrowheads="1"/>
          </p:cNvPicPr>
          <p:nvPr/>
        </p:nvPicPr>
        <p:blipFill>
          <a:blip r:embed="rId5"/>
          <a:srcRect/>
          <a:stretch>
            <a:fillRect/>
          </a:stretch>
        </p:blipFill>
        <p:spPr bwMode="auto">
          <a:xfrm>
            <a:off x="4929190" y="3643314"/>
            <a:ext cx="2893204" cy="1928803"/>
          </a:xfrm>
          <a:prstGeom prst="rect">
            <a:avLst/>
          </a:prstGeom>
          <a:noFill/>
        </p:spPr>
      </p:pic>
      <p:sp>
        <p:nvSpPr>
          <p:cNvPr id="15" name="pole tekstowe 14"/>
          <p:cNvSpPr txBox="1"/>
          <p:nvPr/>
        </p:nvSpPr>
        <p:spPr>
          <a:xfrm>
            <a:off x="5429256" y="6000768"/>
            <a:ext cx="2640466" cy="369332"/>
          </a:xfrm>
          <a:prstGeom prst="rect">
            <a:avLst/>
          </a:prstGeom>
          <a:noFill/>
        </p:spPr>
        <p:txBody>
          <a:bodyPr wrap="none" rtlCol="0">
            <a:spAutoFit/>
          </a:bodyPr>
          <a:lstStyle/>
          <a:p>
            <a:r>
              <a:rPr lang="pl-PL" dirty="0" smtClean="0"/>
              <a:t>„</a:t>
            </a:r>
            <a:r>
              <a:rPr lang="pl-PL" dirty="0" err="1" smtClean="0"/>
              <a:t>Boomerang</a:t>
            </a:r>
            <a:r>
              <a:rPr lang="pl-PL" dirty="0" smtClean="0"/>
              <a:t>. </a:t>
            </a:r>
            <a:r>
              <a:rPr lang="pl-PL" dirty="0" err="1" smtClean="0"/>
              <a:t>Negative</a:t>
            </a:r>
            <a:r>
              <a:rPr lang="pl-PL" dirty="0" smtClean="0"/>
              <a:t>”</a:t>
            </a:r>
            <a:endParaRPr lang="pl-PL"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202"/>
                                        </p:tgtEl>
                                        <p:attrNameLst>
                                          <p:attrName>style.visibility</p:attrName>
                                        </p:attrNameLst>
                                      </p:cBhvr>
                                      <p:to>
                                        <p:strVal val="visible"/>
                                      </p:to>
                                    </p:set>
                                    <p:animEffect transition="in" filter="fade">
                                      <p:cBhvr>
                                        <p:cTn id="17" dur="2000"/>
                                        <p:tgtEl>
                                          <p:spTgt spid="820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52"/>
                                        </p:tgtEl>
                                        <p:attrNameLst>
                                          <p:attrName>style.visibility</p:attrName>
                                        </p:attrNameLst>
                                      </p:cBhvr>
                                      <p:to>
                                        <p:strVal val="visible"/>
                                      </p:to>
                                    </p:set>
                                    <p:animEffect transition="in" filter="fade">
                                      <p:cBhvr>
                                        <p:cTn id="37"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Gdzie wystawiano jego prace?</a:t>
            </a:r>
            <a:endParaRPr lang="pl-PL" dirty="0"/>
          </a:p>
        </p:txBody>
      </p:sp>
      <p:sp>
        <p:nvSpPr>
          <p:cNvPr id="3" name="Symbol zastępczy zawartości 2"/>
          <p:cNvSpPr>
            <a:spLocks noGrp="1"/>
          </p:cNvSpPr>
          <p:nvPr>
            <p:ph idx="1"/>
          </p:nvPr>
        </p:nvSpPr>
        <p:spPr/>
        <p:txBody>
          <a:bodyPr/>
          <a:lstStyle/>
          <a:p>
            <a:r>
              <a:rPr lang="pl-PL" dirty="0" smtClean="0"/>
              <a:t>Prace Mirosława Bałki wystawiane były w: CSW Zamek Ujazdowski w Warszawie, </a:t>
            </a:r>
            <a:r>
              <a:rPr lang="pl-PL" dirty="0" err="1" smtClean="0"/>
              <a:t>Martin-Gropius-Bau</a:t>
            </a:r>
            <a:r>
              <a:rPr lang="pl-PL" dirty="0" smtClean="0"/>
              <a:t> w Berlinie, Tate Modern w Londynie, na Biennale w </a:t>
            </a:r>
            <a:r>
              <a:rPr lang="pl-PL" dirty="0" err="1" smtClean="0"/>
              <a:t>São</a:t>
            </a:r>
            <a:r>
              <a:rPr lang="pl-PL" dirty="0" smtClean="0"/>
              <a:t> Paulo (1998), Biennale w Liverpoolu (1999), Biennale Sztuki w Wenecji (1990 i 1995). Regularnie wystawia w warszawskiej galerii Foksal i w lubelskim Labiryncie 2. Jego rzeźby znajdują się w wielu europejskich i amerykańskich kolekcjach muzealnych.</a:t>
            </a:r>
            <a:endParaRPr lang="pl-PL" dirty="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nagrody</a:t>
            </a:r>
            <a:endParaRPr lang="pl-PL" dirty="0"/>
          </a:p>
        </p:txBody>
      </p:sp>
      <p:sp>
        <p:nvSpPr>
          <p:cNvPr id="3" name="Symbol zastępczy zawartości 2"/>
          <p:cNvSpPr>
            <a:spLocks noGrp="1"/>
          </p:cNvSpPr>
          <p:nvPr>
            <p:ph idx="1"/>
          </p:nvPr>
        </p:nvSpPr>
        <p:spPr/>
        <p:txBody>
          <a:bodyPr>
            <a:normAutofit fontScale="92500" lnSpcReduction="20000"/>
          </a:bodyPr>
          <a:lstStyle/>
          <a:p>
            <a:r>
              <a:rPr lang="pl-PL" dirty="0" smtClean="0"/>
              <a:t>Laureat nagrody Paszport „Polityki” (1995), Nagrody im. Cypriana Kamila Norwida (2012) i stypendium </a:t>
            </a:r>
            <a:r>
              <a:rPr lang="pl-PL" dirty="0" err="1" smtClean="0"/>
              <a:t>Miesa</a:t>
            </a:r>
            <a:r>
              <a:rPr lang="pl-PL" dirty="0" smtClean="0"/>
              <a:t> van der </a:t>
            </a:r>
            <a:r>
              <a:rPr lang="pl-PL" dirty="0" err="1" smtClean="0"/>
              <a:t>Rohe</a:t>
            </a:r>
            <a:r>
              <a:rPr lang="pl-PL" dirty="0" smtClean="0"/>
              <a:t> (1992). Członek Akademie Der </a:t>
            </a:r>
            <a:r>
              <a:rPr lang="pl-PL" dirty="0" err="1" smtClean="0"/>
              <a:t>Kunste</a:t>
            </a:r>
            <a:r>
              <a:rPr lang="pl-PL" dirty="0" smtClean="0"/>
              <a:t> w Berlinie (od 2011). Od 2011 roku prowadzi Pracownię Działań Przestrzennych na Wydziale Sztuki Mediów Akademii Sztuk Pięknych w Warszawie. W 2017 roku w Hangar </a:t>
            </a:r>
            <a:r>
              <a:rPr lang="pl-PL" dirty="0" err="1" smtClean="0"/>
              <a:t>Bicocca</a:t>
            </a:r>
            <a:r>
              <a:rPr lang="pl-PL" dirty="0" smtClean="0"/>
              <a:t> w Mediolanie odbędzie się retrospektywna wystawa artysty.</a:t>
            </a:r>
          </a:p>
          <a:p>
            <a:r>
              <a:rPr lang="pl-PL" dirty="0" smtClean="0"/>
              <a:t>Mieszka i pracuje w Otwocku i Warszawie. </a:t>
            </a:r>
          </a:p>
          <a:p>
            <a:r>
              <a:rPr lang="pl-PL" dirty="0" smtClean="0"/>
              <a:t>Odznaczenia i nagrody</a:t>
            </a:r>
          </a:p>
          <a:p>
            <a:r>
              <a:rPr lang="pl-PL" dirty="0" smtClean="0"/>
              <a:t>Krzyż Oficerski Orderu Odrodzenia Polski (2014)</a:t>
            </a:r>
          </a:p>
          <a:p>
            <a:r>
              <a:rPr lang="pl-PL" dirty="0" smtClean="0"/>
              <a:t>Perła Honorowa Polskiej Gospodarki w kategorii kultura (2013)</a:t>
            </a:r>
          </a:p>
          <a:p>
            <a:endParaRPr lang="pl-PL" dirty="0" smtClean="0"/>
          </a:p>
          <a:p>
            <a:endParaRPr lang="pl-PL" dirty="0"/>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Projekt „</a:t>
            </a:r>
            <a:r>
              <a:rPr lang="pl-PL" dirty="0" err="1" smtClean="0"/>
              <a:t>how</a:t>
            </a:r>
            <a:r>
              <a:rPr lang="pl-PL" dirty="0" smtClean="0"/>
              <a:t> </a:t>
            </a:r>
            <a:r>
              <a:rPr lang="pl-PL" dirty="0" err="1" smtClean="0"/>
              <a:t>it</a:t>
            </a:r>
            <a:r>
              <a:rPr lang="pl-PL" dirty="0" smtClean="0"/>
              <a:t> </a:t>
            </a:r>
            <a:r>
              <a:rPr lang="pl-PL" dirty="0" err="1" smtClean="0"/>
              <a:t>is</a:t>
            </a:r>
            <a:r>
              <a:rPr lang="pl-PL" dirty="0" smtClean="0"/>
              <a:t>”</a:t>
            </a:r>
            <a:endParaRPr lang="pl-PL" dirty="0"/>
          </a:p>
        </p:txBody>
      </p:sp>
      <p:sp>
        <p:nvSpPr>
          <p:cNvPr id="3" name="Symbol zastępczy zawartości 2"/>
          <p:cNvSpPr>
            <a:spLocks noGrp="1"/>
          </p:cNvSpPr>
          <p:nvPr>
            <p:ph idx="1"/>
          </p:nvPr>
        </p:nvSpPr>
        <p:spPr/>
        <p:txBody>
          <a:bodyPr>
            <a:normAutofit fontScale="77500" lnSpcReduction="20000"/>
          </a:bodyPr>
          <a:lstStyle/>
          <a:p>
            <a:r>
              <a:rPr lang="pl-PL" dirty="0" smtClean="0"/>
              <a:t>Mirosław Bałka został zaproszony do wystawienia swojej pracy w głównej sali londyńskiej galerii Tate Modern, jako dziesiąty artysta w historii tej instytucji.</a:t>
            </a:r>
          </a:p>
          <a:p>
            <a:r>
              <a:rPr lang="pl-PL" dirty="0" smtClean="0"/>
              <a:t>Artysta stworzył ogromny metalowy kontener o wysokości 13 m i szerokości 10 metrów, którego wnętrze jest całkowicie ciemne i dodatkowo pokryte materiałem pochłaniającym światło. Jedynym źródłem światła docierającego do zwiedzających będących wewnątrz tej instalacji jest prostokątny otwór wejściowy, do którego prowadzi rampa. Praca Bałki interpretowana jest jako nawiązanie do wydarzeń dwudziestowiecznej i najnowszej historii Polski – Holokaustu, przemian i związanej z nimi niepewności czy też emigracji. Według niektórych opinii praca ta jest też próbą zwrócenia uwagi odbiorców na pierwotne składniki sztuki, takie jak cisza, medytacja czy intuicyjne doświadczenie rzeczywistości</a:t>
            </a:r>
            <a:r>
              <a:rPr lang="pl-PL" baseline="30000" dirty="0" smtClean="0"/>
              <a:t>.</a:t>
            </a:r>
            <a:endParaRPr lang="pl-PL" dirty="0" smtClean="0"/>
          </a:p>
          <a:p>
            <a:r>
              <a:rPr lang="pl-PL" dirty="0" smtClean="0"/>
              <a:t>Projekt nazwany jest </a:t>
            </a:r>
            <a:r>
              <a:rPr lang="pl-PL" i="1" dirty="0" err="1" smtClean="0"/>
              <a:t>How</a:t>
            </a:r>
            <a:r>
              <a:rPr lang="pl-PL" i="1" dirty="0" smtClean="0"/>
              <a:t> </a:t>
            </a:r>
            <a:r>
              <a:rPr lang="pl-PL" i="1" dirty="0" err="1" smtClean="0"/>
              <a:t>it</a:t>
            </a:r>
            <a:r>
              <a:rPr lang="pl-PL" i="1" dirty="0" smtClean="0"/>
              <a:t> </a:t>
            </a:r>
            <a:r>
              <a:rPr lang="pl-PL" i="1" dirty="0" err="1" smtClean="0"/>
              <a:t>is</a:t>
            </a:r>
            <a:r>
              <a:rPr lang="pl-PL" i="1" dirty="0" smtClean="0"/>
              <a:t>.</a:t>
            </a:r>
            <a:r>
              <a:rPr lang="pl-PL" dirty="0" smtClean="0"/>
              <a:t> Wystawiany był od 13 października 2009 do 5 kwietnia 2010.</a:t>
            </a:r>
          </a:p>
          <a:p>
            <a:endParaRPr lang="pl-PL" dirty="0"/>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Znalezione obrazy dla zapytania how it is bałka"/>
          <p:cNvPicPr>
            <a:picLocks noChangeAspect="1" noChangeArrowheads="1"/>
          </p:cNvPicPr>
          <p:nvPr/>
        </p:nvPicPr>
        <p:blipFill>
          <a:blip r:embed="rId2"/>
          <a:srcRect/>
          <a:stretch>
            <a:fillRect/>
          </a:stretch>
        </p:blipFill>
        <p:spPr bwMode="auto">
          <a:xfrm>
            <a:off x="1500166" y="857232"/>
            <a:ext cx="5238750" cy="4733925"/>
          </a:xfrm>
          <a:prstGeom prst="rect">
            <a:avLst/>
          </a:prstGeom>
          <a:noFill/>
        </p:spPr>
      </p:pic>
      <p:sp>
        <p:nvSpPr>
          <p:cNvPr id="5" name="pole tekstowe 4"/>
          <p:cNvSpPr txBox="1"/>
          <p:nvPr/>
        </p:nvSpPr>
        <p:spPr>
          <a:xfrm>
            <a:off x="3071802" y="5643578"/>
            <a:ext cx="2147126" cy="369332"/>
          </a:xfrm>
          <a:prstGeom prst="rect">
            <a:avLst/>
          </a:prstGeom>
          <a:noFill/>
        </p:spPr>
        <p:txBody>
          <a:bodyPr wrap="none" rtlCol="0">
            <a:spAutoFit/>
          </a:bodyPr>
          <a:lstStyle/>
          <a:p>
            <a:r>
              <a:rPr lang="pl-PL" dirty="0" smtClean="0"/>
              <a:t>Projekt „</a:t>
            </a:r>
            <a:r>
              <a:rPr lang="pl-PL" dirty="0" err="1" smtClean="0"/>
              <a:t>How</a:t>
            </a:r>
            <a:r>
              <a:rPr lang="pl-PL" dirty="0" smtClean="0"/>
              <a:t> </a:t>
            </a:r>
            <a:r>
              <a:rPr lang="pl-PL" dirty="0" err="1" smtClean="0"/>
              <a:t>it</a:t>
            </a:r>
            <a:r>
              <a:rPr lang="pl-PL" dirty="0" smtClean="0"/>
              <a:t> </a:t>
            </a:r>
            <a:r>
              <a:rPr lang="pl-PL" dirty="0" err="1" smtClean="0"/>
              <a:t>is</a:t>
            </a:r>
            <a:r>
              <a:rPr lang="pl-PL" dirty="0" smtClean="0"/>
              <a:t>”</a:t>
            </a:r>
            <a:endParaRPr lang="pl-PL"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20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Kilka prac artysty</a:t>
            </a:r>
            <a:endParaRPr lang="pl-PL" dirty="0"/>
          </a:p>
        </p:txBody>
      </p:sp>
      <p:sp>
        <p:nvSpPr>
          <p:cNvPr id="3" name="Symbol zastępczy tekstu 2"/>
          <p:cNvSpPr>
            <a:spLocks noGrp="1"/>
          </p:cNvSpPr>
          <p:nvPr>
            <p:ph type="body" idx="1"/>
          </p:nvPr>
        </p:nvSpPr>
        <p:spPr/>
        <p:txBody>
          <a:bodyPr/>
          <a:lstStyle/>
          <a:p>
            <a:endParaRPr lang="pl-PL"/>
          </a:p>
        </p:txBody>
      </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gaty">
  <a:themeElements>
    <a:clrScheme name="Energetyczny">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ogaty">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ogaty">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284</TotalTime>
  <Words>95</Words>
  <Application>Microsoft Office PowerPoint</Application>
  <PresentationFormat>Pokaz na ekranie (4:3)</PresentationFormat>
  <Paragraphs>31</Paragraphs>
  <Slides>13</Slides>
  <Notes>0</Notes>
  <HiddenSlides>0</HiddenSlides>
  <MMClips>0</MMClips>
  <ScaleCrop>false</ScaleCrop>
  <HeadingPairs>
    <vt:vector size="4" baseType="variant">
      <vt:variant>
        <vt:lpstr>Motyw</vt:lpstr>
      </vt:variant>
      <vt:variant>
        <vt:i4>1</vt:i4>
      </vt:variant>
      <vt:variant>
        <vt:lpstr>Tytuły slajdów</vt:lpstr>
      </vt:variant>
      <vt:variant>
        <vt:i4>13</vt:i4>
      </vt:variant>
    </vt:vector>
  </HeadingPairs>
  <TitlesOfParts>
    <vt:vector size="14" baseType="lpstr">
      <vt:lpstr>Bogaty</vt:lpstr>
      <vt:lpstr>Mirosław Bałka</vt:lpstr>
      <vt:lpstr>Mirosław bałka </vt:lpstr>
      <vt:lpstr>Slajd 3</vt:lpstr>
      <vt:lpstr>Slajd 4</vt:lpstr>
      <vt:lpstr>Gdzie wystawiano jego prace?</vt:lpstr>
      <vt:lpstr>nagrody</vt:lpstr>
      <vt:lpstr>Projekt „how it is”</vt:lpstr>
      <vt:lpstr>Slajd 8</vt:lpstr>
      <vt:lpstr>Kilka prac artysty</vt:lpstr>
      <vt:lpstr>Slajd 10</vt:lpstr>
      <vt:lpstr>Slajd 11</vt:lpstr>
      <vt:lpstr>Slajd 12</vt:lpstr>
      <vt:lpstr>Dziękuję za uwagę</vt:lpstr>
    </vt:vector>
  </TitlesOfParts>
  <Company>Dom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Mirosław Bałka</dc:title>
  <dc:creator>Kucharski</dc:creator>
  <cp:lastModifiedBy> </cp:lastModifiedBy>
  <cp:revision>30</cp:revision>
  <dcterms:created xsi:type="dcterms:W3CDTF">2018-01-02T17:46:50Z</dcterms:created>
  <dcterms:modified xsi:type="dcterms:W3CDTF">2018-01-10T09:35:33Z</dcterms:modified>
</cp:coreProperties>
</file>